
<file path=[Content_Types].xml><?xml version="1.0" encoding="utf-8"?>
<Types xmlns="http://schemas.openxmlformats.org/package/2006/content-types">
  <Override PartName="/ppt/slides/slide3.xml" ContentType="application/vnd.openxmlformats-officedocument.presentationml.slide+xml"/>
  <Override PartName="/docProps/core.xml" ContentType="application/vnd.openxmlformats-package.core-properties+xml"/>
  <Override PartName="/ppt/slideLayouts/slideLayout6.xml" ContentType="application/vnd.openxmlformats-officedocument.presentationml.slideLayout+xml"/>
  <Default Extension="rels" ContentType="application/vnd.openxmlformats-package.relationships+xml"/>
  <Override PartName="/ppt/slides/slide5.xml" ContentType="application/vnd.openxmlformats-officedocument.presentationml.slide+xml"/>
  <Override PartName="/ppt/slideLayouts/slideLayout8.xml" ContentType="application/vnd.openxmlformats-officedocument.presentationml.slideLayout+xml"/>
  <Override PartName="/ppt/slideLayouts/slideLayout1.xml" ContentType="application/vnd.openxmlformats-officedocument.presentationml.slideLayout+xml"/>
  <Default Extension="png" ContentType="image/png"/>
  <Override PartName="/ppt/slideLayouts/slideLayout11.xml" ContentType="application/vnd.openxmlformats-officedocument.presentationml.slideLayout+xml"/>
  <Override PartName="/ppt/slideLayouts/slideLayout3.xml" ContentType="application/vnd.openxmlformats-officedocument.presentationml.slideLayout+xml"/>
  <Default Extension="xml" ContentType="application/xml"/>
  <Override PartName="/ppt/slides/slide2.xml" ContentType="application/vnd.openxmlformats-officedocument.presentationml.slide+xml"/>
  <Override PartName="/docProps/app.xml" ContentType="application/vnd.openxmlformats-officedocument.extended-properties+xml"/>
  <Override PartName="/ppt/slideMasters/slideMaster1.xml" ContentType="application/vnd.openxmlformats-officedocument.presentationml.slideMaster+xml"/>
  <Override PartName="/ppt/slideLayouts/slideLayout5.xml" ContentType="application/vnd.openxmlformats-officedocument.presentationml.slideLayout+xml"/>
  <Override PartName="/ppt/slides/slide4.xml" ContentType="application/vnd.openxmlformats-officedocument.presentationml.slide+xml"/>
  <Override PartName="/ppt/viewProps.xml" ContentType="application/vnd.openxmlformats-officedocument.presentationml.viewProps+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presProps.xml" ContentType="application/vnd.openxmlformats-officedocument.presentationml.presProps+xml"/>
  <Override PartName="/ppt/slideLayouts/slideLayout2.xml" ContentType="application/vnd.openxmlformats-officedocument.presentationml.slideLayout+xml"/>
  <Override PartName="/ppt/presentation.xml" ContentType="application/vnd.openxmlformats-officedocument.presentationml.presentation.main+xml"/>
  <Default Extension="bin" ContentType="application/vnd.openxmlformats-officedocument.presentationml.printerSettings"/>
  <Override PartName="/ppt/slides/slide1.xml" ContentType="application/vnd.openxmlformats-officedocument.presentationml.slide+xml"/>
  <Default Extension="jpeg" ContentType="image/jpeg"/>
  <Override PartName="/ppt/tableStyles.xml" ContentType="application/vnd.openxmlformats-officedocument.presentationml.tableStyles+xml"/>
  <Override PartName="/ppt/slideLayouts/slideLayout4.xml" ContentType="application/vnd.openxmlformats-officedocument.presentationml.slideLayout+xml"/>
  <Override PartName="/ppt/theme/theme1.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sldIdLst>
    <p:sldId id="259" r:id="rId2"/>
    <p:sldId id="256" r:id="rId3"/>
    <p:sldId id="258" r:id="rId4"/>
    <p:sldId id="257" r:id="rId5"/>
    <p:sldId id="260" r:id="rId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620"/>
    <p:restoredTop sz="94660"/>
  </p:normalViewPr>
  <p:slideViewPr>
    <p:cSldViewPr snapToGrid="0" snapToObjects="1">
      <p:cViewPr varScale="1">
        <p:scale>
          <a:sx n="96" d="100"/>
          <a:sy n="96" d="100"/>
        </p:scale>
        <p:origin x="-1248" y="-11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printerSettings" Target="printerSettings/printerSettings1.bin"/><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CC99CE2-4EC4-2A44-983E-30A498C8C015}" type="datetimeFigureOut">
              <a:rPr lang="en-US" smtClean="0"/>
              <a:t>3/14/13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FD95AB-A470-4C45-9A45-9C8282A9ACE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C99CE2-4EC4-2A44-983E-30A498C8C015}" type="datetimeFigureOut">
              <a:rPr lang="en-US" smtClean="0"/>
              <a:t>3/14/13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FD95AB-A470-4C45-9A45-9C8282A9ACE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C99CE2-4EC4-2A44-983E-30A498C8C015}" type="datetimeFigureOut">
              <a:rPr lang="en-US" smtClean="0"/>
              <a:t>3/14/13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FD95AB-A470-4C45-9A45-9C8282A9ACE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C99CE2-4EC4-2A44-983E-30A498C8C015}" type="datetimeFigureOut">
              <a:rPr lang="en-US" smtClean="0"/>
              <a:t>3/14/13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FD95AB-A470-4C45-9A45-9C8282A9ACE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CC99CE2-4EC4-2A44-983E-30A498C8C015}" type="datetimeFigureOut">
              <a:rPr lang="en-US" smtClean="0"/>
              <a:t>3/14/13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FD95AB-A470-4C45-9A45-9C8282A9ACE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CC99CE2-4EC4-2A44-983E-30A498C8C015}" type="datetimeFigureOut">
              <a:rPr lang="en-US" smtClean="0"/>
              <a:t>3/14/13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FD95AB-A470-4C45-9A45-9C8282A9ACE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CC99CE2-4EC4-2A44-983E-30A498C8C015}" type="datetimeFigureOut">
              <a:rPr lang="en-US" smtClean="0"/>
              <a:t>3/14/13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FD95AB-A470-4C45-9A45-9C8282A9ACE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CC99CE2-4EC4-2A44-983E-30A498C8C015}" type="datetimeFigureOut">
              <a:rPr lang="en-US" smtClean="0"/>
              <a:t>3/14/13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FD95AB-A470-4C45-9A45-9C8282A9ACE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99CE2-4EC4-2A44-983E-30A498C8C015}" type="datetimeFigureOut">
              <a:rPr lang="en-US" smtClean="0"/>
              <a:t>3/14/13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FD95AB-A470-4C45-9A45-9C8282A9ACE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C99CE2-4EC4-2A44-983E-30A498C8C015}" type="datetimeFigureOut">
              <a:rPr lang="en-US" smtClean="0"/>
              <a:t>3/14/13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FD95AB-A470-4C45-9A45-9C8282A9ACE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C99CE2-4EC4-2A44-983E-30A498C8C015}" type="datetimeFigureOut">
              <a:rPr lang="en-US" smtClean="0"/>
              <a:t>3/14/13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FD95AB-A470-4C45-9A45-9C8282A9ACE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C99CE2-4EC4-2A44-983E-30A498C8C015}" type="datetimeFigureOut">
              <a:rPr lang="en-US" smtClean="0"/>
              <a:t>3/14/13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FD95AB-A470-4C45-9A45-9C8282A9ACE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5" name="Picture 34"/>
          <p:cNvPicPr>
            <a:picLocks noChangeAspect="1"/>
          </p:cNvPicPr>
          <p:nvPr/>
        </p:nvPicPr>
        <p:blipFill rotWithShape="1">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14240" b="3613"/>
          <a:stretch/>
        </p:blipFill>
        <p:spPr>
          <a:xfrm>
            <a:off x="-8830" y="-1"/>
            <a:ext cx="9152830" cy="6858001"/>
          </a:xfrm>
          <a:prstGeom prst="rect">
            <a:avLst/>
          </a:prstGeom>
        </p:spPr>
      </p:pic>
      <p:sp>
        <p:nvSpPr>
          <p:cNvPr id="8" name="Rectangle 7"/>
          <p:cNvSpPr/>
          <p:nvPr/>
        </p:nvSpPr>
        <p:spPr>
          <a:xfrm>
            <a:off x="1615736" y="-133166"/>
            <a:ext cx="6232864" cy="7143566"/>
          </a:xfrm>
          <a:prstGeom prst="rect">
            <a:avLst/>
          </a:prstGeom>
          <a:solidFill>
            <a:schemeClr val="tx1"/>
          </a:solidFill>
          <a:ln>
            <a:solidFill>
              <a:schemeClr val="tx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endParaRPr>
          </a:p>
        </p:txBody>
      </p:sp>
      <p:sp>
        <p:nvSpPr>
          <p:cNvPr id="5" name="Rectangle 4"/>
          <p:cNvSpPr/>
          <p:nvPr/>
        </p:nvSpPr>
        <p:spPr>
          <a:xfrm>
            <a:off x="1752601" y="533400"/>
            <a:ext cx="1904999" cy="381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Adobe Gothic Std B" pitchFamily="34" charset="-128"/>
                <a:ea typeface="Adobe Gothic Std B" pitchFamily="34" charset="-128"/>
              </a:rPr>
              <a:t>Umove!</a:t>
            </a:r>
            <a:endParaRPr lang="en-US" sz="2000" dirty="0">
              <a:latin typeface="Adobe Gothic Std B" pitchFamily="34" charset="-128"/>
              <a:ea typeface="Adobe Gothic Std B" pitchFamily="34" charset="-128"/>
            </a:endParaRPr>
          </a:p>
        </p:txBody>
      </p:sp>
      <p:sp>
        <p:nvSpPr>
          <p:cNvPr id="6" name="Rectangle 5"/>
          <p:cNvSpPr/>
          <p:nvPr/>
        </p:nvSpPr>
        <p:spPr>
          <a:xfrm>
            <a:off x="3657600" y="533400"/>
            <a:ext cx="1371600" cy="3810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dobe Gothic Std B" pitchFamily="34" charset="-128"/>
                <a:ea typeface="Adobe Gothic Std B" pitchFamily="34" charset="-128"/>
              </a:rPr>
              <a:t>View Map</a:t>
            </a:r>
            <a:endParaRPr lang="en-US" sz="1400" dirty="0">
              <a:solidFill>
                <a:schemeClr val="tx1"/>
              </a:solidFill>
              <a:latin typeface="Adobe Gothic Std B" pitchFamily="34" charset="-128"/>
              <a:ea typeface="Adobe Gothic Std B" pitchFamily="34" charset="-128"/>
            </a:endParaRPr>
          </a:p>
        </p:txBody>
      </p:sp>
      <p:sp>
        <p:nvSpPr>
          <p:cNvPr id="11" name="Rectangle 10"/>
          <p:cNvSpPr/>
          <p:nvPr/>
        </p:nvSpPr>
        <p:spPr>
          <a:xfrm>
            <a:off x="5029200" y="533400"/>
            <a:ext cx="1447058" cy="3810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dobe Gothic Std B" pitchFamily="34" charset="-128"/>
                <a:ea typeface="Adobe Gothic Std B" pitchFamily="34" charset="-128"/>
              </a:rPr>
              <a:t>Sign Up</a:t>
            </a:r>
            <a:endParaRPr lang="en-US" sz="1400" dirty="0">
              <a:latin typeface="Adobe Gothic Std B" pitchFamily="34" charset="-128"/>
              <a:ea typeface="Adobe Gothic Std B" pitchFamily="34" charset="-128"/>
            </a:endParaRPr>
          </a:p>
        </p:txBody>
      </p:sp>
      <p:sp>
        <p:nvSpPr>
          <p:cNvPr id="12" name="Rectangle 11"/>
          <p:cNvSpPr/>
          <p:nvPr/>
        </p:nvSpPr>
        <p:spPr>
          <a:xfrm>
            <a:off x="6400800" y="533400"/>
            <a:ext cx="1296142" cy="3810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dobe Gothic Std B" pitchFamily="34" charset="-128"/>
                <a:ea typeface="Adobe Gothic Std B" pitchFamily="34" charset="-128"/>
              </a:rPr>
              <a:t>About</a:t>
            </a:r>
            <a:endParaRPr lang="en-US" sz="1400" dirty="0">
              <a:latin typeface="Adobe Gothic Std B" pitchFamily="34" charset="-128"/>
              <a:ea typeface="Adobe Gothic Std B" pitchFamily="34" charset="-128"/>
            </a:endParaRPr>
          </a:p>
        </p:txBody>
      </p:sp>
      <p:sp>
        <p:nvSpPr>
          <p:cNvPr id="13" name="Rectangle 12"/>
          <p:cNvSpPr/>
          <p:nvPr/>
        </p:nvSpPr>
        <p:spPr>
          <a:xfrm>
            <a:off x="1819185" y="1447800"/>
            <a:ext cx="4114799" cy="2971800"/>
          </a:xfrm>
          <a:prstGeom prst="rect">
            <a:avLst/>
          </a:prstGeom>
          <a:solidFill>
            <a:schemeClr val="bg1"/>
          </a:solidFill>
          <a:ln cap="sq">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dobe Gothic Std B" pitchFamily="34" charset="-128"/>
              <a:ea typeface="Adobe Gothic Std B" pitchFamily="34" charset="-128"/>
            </a:endParaRPr>
          </a:p>
        </p:txBody>
      </p:sp>
      <p:sp>
        <p:nvSpPr>
          <p:cNvPr id="14" name="Rectangle 13"/>
          <p:cNvSpPr/>
          <p:nvPr/>
        </p:nvSpPr>
        <p:spPr>
          <a:xfrm>
            <a:off x="6086385" y="1447800"/>
            <a:ext cx="1533615" cy="1371600"/>
          </a:xfrm>
          <a:prstGeom prst="rect">
            <a:avLst/>
          </a:prstGeom>
          <a:ln cap="sq">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dobe Gothic Std B" pitchFamily="34" charset="-128"/>
              <a:ea typeface="Adobe Gothic Std B" pitchFamily="34" charset="-128"/>
            </a:endParaRPr>
          </a:p>
        </p:txBody>
      </p:sp>
      <p:sp>
        <p:nvSpPr>
          <p:cNvPr id="16" name="Rectangle 15"/>
          <p:cNvSpPr/>
          <p:nvPr/>
        </p:nvSpPr>
        <p:spPr>
          <a:xfrm>
            <a:off x="6086385" y="2971800"/>
            <a:ext cx="1533615" cy="1447800"/>
          </a:xfrm>
          <a:prstGeom prst="rect">
            <a:avLst/>
          </a:prstGeom>
          <a:ln cap="sq">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dobe Gothic Std B" pitchFamily="34" charset="-128"/>
              <a:ea typeface="Adobe Gothic Std B" pitchFamily="34" charset="-128"/>
            </a:endParaRPr>
          </a:p>
        </p:txBody>
      </p:sp>
      <p:sp>
        <p:nvSpPr>
          <p:cNvPr id="17" name="Rectangle 16"/>
          <p:cNvSpPr/>
          <p:nvPr/>
        </p:nvSpPr>
        <p:spPr>
          <a:xfrm>
            <a:off x="1819186" y="4571999"/>
            <a:ext cx="2438399" cy="1373819"/>
          </a:xfrm>
          <a:prstGeom prst="rect">
            <a:avLst/>
          </a:prstGeom>
          <a:ln cap="sq">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dobe Gothic Std B" pitchFamily="34" charset="-128"/>
              <a:ea typeface="Adobe Gothic Std B" pitchFamily="34" charset="-128"/>
            </a:endParaRPr>
          </a:p>
        </p:txBody>
      </p:sp>
      <p:sp>
        <p:nvSpPr>
          <p:cNvPr id="18" name="Rectangle 17"/>
          <p:cNvSpPr/>
          <p:nvPr/>
        </p:nvSpPr>
        <p:spPr>
          <a:xfrm>
            <a:off x="4409985" y="4572000"/>
            <a:ext cx="1533615" cy="1371600"/>
          </a:xfrm>
          <a:prstGeom prst="rect">
            <a:avLst/>
          </a:prstGeom>
          <a:solidFill>
            <a:schemeClr val="bg1"/>
          </a:solidFill>
          <a:ln cap="sq">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dobe Gothic Std B" pitchFamily="34" charset="-128"/>
              <a:ea typeface="Adobe Gothic Std B" pitchFamily="34" charset="-128"/>
            </a:endParaRPr>
          </a:p>
        </p:txBody>
      </p:sp>
      <p:sp>
        <p:nvSpPr>
          <p:cNvPr id="19" name="Rectangle 18"/>
          <p:cNvSpPr/>
          <p:nvPr/>
        </p:nvSpPr>
        <p:spPr>
          <a:xfrm>
            <a:off x="6083425" y="4574219"/>
            <a:ext cx="1533615" cy="1371600"/>
          </a:xfrm>
          <a:prstGeom prst="rect">
            <a:avLst/>
          </a:prstGeom>
          <a:ln cap="sq">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dobe Gothic Std B" pitchFamily="34" charset="-128"/>
              <a:ea typeface="Adobe Gothic Std B" pitchFamily="34" charset="-128"/>
            </a:endParaRP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b="10049"/>
          <a:stretch/>
        </p:blipFill>
        <p:spPr>
          <a:xfrm>
            <a:off x="4447994" y="4639937"/>
            <a:ext cx="1457415" cy="1240164"/>
          </a:xfrm>
          <a:prstGeom prst="rect">
            <a:avLst/>
          </a:prstGeom>
        </p:spPr>
      </p:pic>
      <p:sp>
        <p:nvSpPr>
          <p:cNvPr id="21" name="Rectangle 20"/>
          <p:cNvSpPr/>
          <p:nvPr/>
        </p:nvSpPr>
        <p:spPr>
          <a:xfrm>
            <a:off x="4429035" y="4574219"/>
            <a:ext cx="800191" cy="152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Adobe Gothic Std B" pitchFamily="34" charset="-128"/>
                <a:ea typeface="Adobe Gothic Std B" pitchFamily="34" charset="-128"/>
              </a:rPr>
              <a:t>Buy Boxes</a:t>
            </a:r>
            <a:endParaRPr lang="en-US" sz="1000" dirty="0">
              <a:latin typeface="Adobe Gothic Std B" pitchFamily="34" charset="-128"/>
              <a:ea typeface="Adobe Gothic Std B" pitchFamily="34" charset="-128"/>
            </a:endParaRPr>
          </a:p>
        </p:txBody>
      </p:sp>
      <p:pic>
        <p:nvPicPr>
          <p:cNvPr id="22" name="Picture 21"/>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841481" y="1535906"/>
            <a:ext cx="3825784" cy="2655094"/>
          </a:xfrm>
          <a:prstGeom prst="rect">
            <a:avLst/>
          </a:prstGeom>
        </p:spPr>
      </p:pic>
      <p:sp>
        <p:nvSpPr>
          <p:cNvPr id="23" name="TextBox 22"/>
          <p:cNvSpPr txBox="1"/>
          <p:nvPr/>
        </p:nvSpPr>
        <p:spPr>
          <a:xfrm>
            <a:off x="2581184" y="3182112"/>
            <a:ext cx="2895601" cy="430887"/>
          </a:xfrm>
          <a:prstGeom prst="rect">
            <a:avLst/>
          </a:prstGeom>
          <a:noFill/>
        </p:spPr>
        <p:txBody>
          <a:bodyPr wrap="square" rtlCol="0">
            <a:spAutoFit/>
          </a:bodyPr>
          <a:lstStyle/>
          <a:p>
            <a:r>
              <a:rPr lang="en-US" sz="2200" dirty="0" smtClean="0">
                <a:latin typeface="Adobe Gothic Std B" pitchFamily="34" charset="-128"/>
                <a:ea typeface="Adobe Gothic Std B" pitchFamily="34" charset="-128"/>
              </a:rPr>
              <a:t>Read the Feedback </a:t>
            </a:r>
            <a:endParaRPr lang="en-US" sz="2200" dirty="0">
              <a:latin typeface="Adobe Gothic Std B" pitchFamily="34" charset="-128"/>
              <a:ea typeface="Adobe Gothic Std B" pitchFamily="34" charset="-128"/>
            </a:endParaRPr>
          </a:p>
        </p:txBody>
      </p:sp>
      <p:sp>
        <p:nvSpPr>
          <p:cNvPr id="24" name="TextBox 23"/>
          <p:cNvSpPr txBox="1"/>
          <p:nvPr/>
        </p:nvSpPr>
        <p:spPr>
          <a:xfrm>
            <a:off x="2733585" y="3552968"/>
            <a:ext cx="2412331" cy="307777"/>
          </a:xfrm>
          <a:prstGeom prst="rect">
            <a:avLst/>
          </a:prstGeom>
          <a:noFill/>
        </p:spPr>
        <p:txBody>
          <a:bodyPr wrap="square" rtlCol="0">
            <a:spAutoFit/>
          </a:bodyPr>
          <a:lstStyle/>
          <a:p>
            <a:r>
              <a:rPr lang="en-US" sz="1400" dirty="0" smtClean="0">
                <a:latin typeface="Adobe Gothic Std B" pitchFamily="34" charset="-128"/>
                <a:ea typeface="Adobe Gothic Std B" pitchFamily="34" charset="-128"/>
              </a:rPr>
              <a:t>On our Top </a:t>
            </a:r>
            <a:r>
              <a:rPr lang="en-US" sz="1400" dirty="0">
                <a:latin typeface="Adobe Gothic Std B" pitchFamily="34" charset="-128"/>
                <a:ea typeface="Adobe Gothic Std B" pitchFamily="34" charset="-128"/>
              </a:rPr>
              <a:t>R</a:t>
            </a:r>
            <a:r>
              <a:rPr lang="en-US" sz="1400" dirty="0" smtClean="0">
                <a:latin typeface="Adobe Gothic Std B" pitchFamily="34" charset="-128"/>
                <a:ea typeface="Adobe Gothic Std B" pitchFamily="34" charset="-128"/>
              </a:rPr>
              <a:t>ated </a:t>
            </a:r>
            <a:r>
              <a:rPr lang="en-US" sz="1400" dirty="0">
                <a:latin typeface="Adobe Gothic Std B" pitchFamily="34" charset="-128"/>
                <a:ea typeface="Adobe Gothic Std B" pitchFamily="34" charset="-128"/>
              </a:rPr>
              <a:t>M</a:t>
            </a:r>
            <a:r>
              <a:rPr lang="en-US" sz="1400" dirty="0" smtClean="0">
                <a:latin typeface="Adobe Gothic Std B" pitchFamily="34" charset="-128"/>
                <a:ea typeface="Adobe Gothic Std B" pitchFamily="34" charset="-128"/>
              </a:rPr>
              <a:t>overs</a:t>
            </a:r>
            <a:endParaRPr lang="en-US" sz="1400" dirty="0">
              <a:latin typeface="Adobe Gothic Std B" pitchFamily="34" charset="-128"/>
              <a:ea typeface="Adobe Gothic Std B" pitchFamily="34" charset="-128"/>
            </a:endParaRPr>
          </a:p>
        </p:txBody>
      </p:sp>
      <p:sp>
        <p:nvSpPr>
          <p:cNvPr id="25" name="TextBox 24"/>
          <p:cNvSpPr txBox="1"/>
          <p:nvPr/>
        </p:nvSpPr>
        <p:spPr>
          <a:xfrm>
            <a:off x="3888918" y="1017421"/>
            <a:ext cx="909593" cy="276999"/>
          </a:xfrm>
          <a:prstGeom prst="rect">
            <a:avLst/>
          </a:prstGeom>
          <a:noFill/>
        </p:spPr>
        <p:txBody>
          <a:bodyPr wrap="square" rtlCol="0">
            <a:spAutoFit/>
          </a:bodyPr>
          <a:lstStyle/>
          <a:p>
            <a:r>
              <a:rPr lang="en-US" sz="1200" dirty="0" smtClean="0">
                <a:solidFill>
                  <a:schemeClr val="accent1">
                    <a:lumMod val="20000"/>
                    <a:lumOff val="80000"/>
                  </a:schemeClr>
                </a:solidFill>
              </a:rPr>
              <a:t>Cambridge</a:t>
            </a:r>
            <a:endParaRPr lang="en-US" sz="1200" dirty="0">
              <a:solidFill>
                <a:schemeClr val="accent1">
                  <a:lumMod val="20000"/>
                  <a:lumOff val="80000"/>
                </a:schemeClr>
              </a:solidFill>
            </a:endParaRPr>
          </a:p>
        </p:txBody>
      </p:sp>
      <p:sp>
        <p:nvSpPr>
          <p:cNvPr id="26" name="TextBox 25"/>
          <p:cNvSpPr txBox="1"/>
          <p:nvPr/>
        </p:nvSpPr>
        <p:spPr>
          <a:xfrm>
            <a:off x="2930276" y="1014373"/>
            <a:ext cx="909593" cy="276999"/>
          </a:xfrm>
          <a:prstGeom prst="rect">
            <a:avLst/>
          </a:prstGeom>
          <a:noFill/>
        </p:spPr>
        <p:txBody>
          <a:bodyPr wrap="square" rtlCol="0">
            <a:spAutoFit/>
          </a:bodyPr>
          <a:lstStyle/>
          <a:p>
            <a:r>
              <a:rPr lang="en-US" sz="1200" dirty="0" smtClean="0">
                <a:solidFill>
                  <a:schemeClr val="accent1">
                    <a:lumMod val="20000"/>
                    <a:lumOff val="80000"/>
                  </a:schemeClr>
                </a:solidFill>
              </a:rPr>
              <a:t>Somerville</a:t>
            </a:r>
            <a:endParaRPr lang="en-US" sz="1200" dirty="0">
              <a:solidFill>
                <a:schemeClr val="accent1">
                  <a:lumMod val="20000"/>
                  <a:lumOff val="80000"/>
                </a:schemeClr>
              </a:solidFill>
            </a:endParaRPr>
          </a:p>
        </p:txBody>
      </p:sp>
      <p:sp>
        <p:nvSpPr>
          <p:cNvPr id="27" name="TextBox 26"/>
          <p:cNvSpPr txBox="1"/>
          <p:nvPr/>
        </p:nvSpPr>
        <p:spPr>
          <a:xfrm>
            <a:off x="4843136" y="1014372"/>
            <a:ext cx="909593" cy="276999"/>
          </a:xfrm>
          <a:prstGeom prst="rect">
            <a:avLst/>
          </a:prstGeom>
          <a:noFill/>
        </p:spPr>
        <p:txBody>
          <a:bodyPr wrap="square" rtlCol="0">
            <a:spAutoFit/>
          </a:bodyPr>
          <a:lstStyle/>
          <a:p>
            <a:r>
              <a:rPr lang="en-US" sz="1200" dirty="0" smtClean="0">
                <a:solidFill>
                  <a:schemeClr val="accent1">
                    <a:lumMod val="20000"/>
                    <a:lumOff val="80000"/>
                  </a:schemeClr>
                </a:solidFill>
              </a:rPr>
              <a:t>Back Bay</a:t>
            </a:r>
            <a:endParaRPr lang="en-US" sz="1200" dirty="0">
              <a:solidFill>
                <a:schemeClr val="accent1">
                  <a:lumMod val="20000"/>
                  <a:lumOff val="80000"/>
                </a:schemeClr>
              </a:solidFill>
            </a:endParaRPr>
          </a:p>
        </p:txBody>
      </p:sp>
      <p:sp>
        <p:nvSpPr>
          <p:cNvPr id="28" name="TextBox 27"/>
          <p:cNvSpPr txBox="1"/>
          <p:nvPr/>
        </p:nvSpPr>
        <p:spPr>
          <a:xfrm>
            <a:off x="5695542" y="1017420"/>
            <a:ext cx="909593" cy="276999"/>
          </a:xfrm>
          <a:prstGeom prst="rect">
            <a:avLst/>
          </a:prstGeom>
          <a:noFill/>
        </p:spPr>
        <p:txBody>
          <a:bodyPr wrap="square" rtlCol="0">
            <a:spAutoFit/>
          </a:bodyPr>
          <a:lstStyle/>
          <a:p>
            <a:r>
              <a:rPr lang="en-US" sz="1200" dirty="0" smtClean="0">
                <a:solidFill>
                  <a:schemeClr val="accent1">
                    <a:lumMod val="20000"/>
                    <a:lumOff val="80000"/>
                  </a:schemeClr>
                </a:solidFill>
              </a:rPr>
              <a:t>Wellesley</a:t>
            </a:r>
            <a:endParaRPr lang="en-US" sz="1200" dirty="0">
              <a:solidFill>
                <a:schemeClr val="accent1">
                  <a:lumMod val="20000"/>
                  <a:lumOff val="80000"/>
                </a:schemeClr>
              </a:solidFill>
            </a:endParaRPr>
          </a:p>
        </p:txBody>
      </p:sp>
      <p:sp>
        <p:nvSpPr>
          <p:cNvPr id="29" name="TextBox 28"/>
          <p:cNvSpPr txBox="1"/>
          <p:nvPr/>
        </p:nvSpPr>
        <p:spPr>
          <a:xfrm>
            <a:off x="6594074" y="1017421"/>
            <a:ext cx="909593" cy="276999"/>
          </a:xfrm>
          <a:prstGeom prst="rect">
            <a:avLst/>
          </a:prstGeom>
          <a:noFill/>
        </p:spPr>
        <p:txBody>
          <a:bodyPr wrap="square" rtlCol="0">
            <a:spAutoFit/>
          </a:bodyPr>
          <a:lstStyle/>
          <a:p>
            <a:r>
              <a:rPr lang="en-US" sz="1200" dirty="0" smtClean="0">
                <a:solidFill>
                  <a:schemeClr val="accent1">
                    <a:lumMod val="20000"/>
                    <a:lumOff val="80000"/>
                  </a:schemeClr>
                </a:solidFill>
              </a:rPr>
              <a:t>Brookline</a:t>
            </a:r>
            <a:endParaRPr lang="en-US" sz="1200" dirty="0">
              <a:solidFill>
                <a:schemeClr val="accent1">
                  <a:lumMod val="20000"/>
                  <a:lumOff val="80000"/>
                </a:schemeClr>
              </a:solidFill>
            </a:endParaRPr>
          </a:p>
        </p:txBody>
      </p:sp>
      <p:sp>
        <p:nvSpPr>
          <p:cNvPr id="30" name="TextBox 29"/>
          <p:cNvSpPr txBox="1"/>
          <p:nvPr/>
        </p:nvSpPr>
        <p:spPr>
          <a:xfrm>
            <a:off x="1905000" y="1017298"/>
            <a:ext cx="909593" cy="276999"/>
          </a:xfrm>
          <a:prstGeom prst="rect">
            <a:avLst/>
          </a:prstGeom>
          <a:noFill/>
        </p:spPr>
        <p:txBody>
          <a:bodyPr wrap="square" rtlCol="0">
            <a:spAutoFit/>
          </a:bodyPr>
          <a:lstStyle/>
          <a:p>
            <a:r>
              <a:rPr lang="en-US" sz="1200" dirty="0" smtClean="0">
                <a:solidFill>
                  <a:schemeClr val="accent1">
                    <a:lumMod val="20000"/>
                    <a:lumOff val="80000"/>
                  </a:schemeClr>
                </a:solidFill>
              </a:rPr>
              <a:t>Beacon Hill</a:t>
            </a:r>
            <a:endParaRPr lang="en-US" sz="1200" dirty="0">
              <a:solidFill>
                <a:schemeClr val="accent1">
                  <a:lumMod val="20000"/>
                  <a:lumOff val="80000"/>
                </a:schemeClr>
              </a:solidFill>
            </a:endParaRPr>
          </a:p>
        </p:txBody>
      </p:sp>
      <p:pic>
        <p:nvPicPr>
          <p:cNvPr id="32" name="Picture 31"/>
          <p:cNvPicPr>
            <a:picLocks noChangeAspect="1"/>
          </p:cNvPicPr>
          <p:nvPr/>
        </p:nvPicPr>
        <p:blipFill rotWithShape="1">
          <a:blip r:embed="rId5"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46066" t="10468" r="5431" b="9713"/>
          <a:stretch/>
        </p:blipFill>
        <p:spPr>
          <a:xfrm>
            <a:off x="4798251" y="719621"/>
            <a:ext cx="157644" cy="194779"/>
          </a:xfrm>
          <a:prstGeom prst="rect">
            <a:avLst/>
          </a:prstGeom>
        </p:spPr>
      </p:pic>
      <p:sp>
        <p:nvSpPr>
          <p:cNvPr id="34" name="TextBox 33"/>
          <p:cNvSpPr txBox="1"/>
          <p:nvPr/>
        </p:nvSpPr>
        <p:spPr>
          <a:xfrm>
            <a:off x="5562043" y="158492"/>
            <a:ext cx="2057957" cy="184666"/>
          </a:xfrm>
          <a:prstGeom prst="rect">
            <a:avLst/>
          </a:prstGeom>
          <a:noFill/>
        </p:spPr>
        <p:txBody>
          <a:bodyPr wrap="square" rtlCol="0">
            <a:spAutoFit/>
          </a:bodyPr>
          <a:lstStyle/>
          <a:p>
            <a:r>
              <a:rPr lang="en-US" sz="600" dirty="0" smtClean="0">
                <a:solidFill>
                  <a:schemeClr val="accent1">
                    <a:lumMod val="20000"/>
                    <a:lumOff val="80000"/>
                  </a:schemeClr>
                </a:solidFill>
                <a:latin typeface="Franklin Gothic Medium Cond" pitchFamily="34" charset="0"/>
              </a:rPr>
              <a:t>Mobile | Jobs | Contact | Media | Site Map | Legal</a:t>
            </a:r>
            <a:endParaRPr lang="en-US" sz="600" dirty="0">
              <a:solidFill>
                <a:schemeClr val="accent1">
                  <a:lumMod val="20000"/>
                  <a:lumOff val="80000"/>
                </a:schemeClr>
              </a:solidFill>
              <a:latin typeface="Franklin Gothic Medium Cond" pitchFamily="34" charset="0"/>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1943738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 name="Picture 9" descr="Screen shot 2013-03-14 at 2.37.30 PM.png"/>
          <p:cNvPicPr>
            <a:picLocks noChangeAspect="1"/>
          </p:cNvPicPr>
          <p:nvPr/>
        </p:nvPicPr>
        <p:blipFill>
          <a:blip r:embed="rId2"/>
          <a:stretch>
            <a:fillRect/>
          </a:stretch>
        </p:blipFill>
        <p:spPr>
          <a:xfrm>
            <a:off x="4439244" y="497651"/>
            <a:ext cx="4640946" cy="3898395"/>
          </a:xfrm>
          <a:prstGeom prst="rect">
            <a:avLst/>
          </a:prstGeom>
        </p:spPr>
      </p:pic>
      <p:pic>
        <p:nvPicPr>
          <p:cNvPr id="7" name="Picture 6" descr="Screen shot 2013-03-14 at 2.20.13 PM.png"/>
          <p:cNvPicPr>
            <a:picLocks noChangeAspect="1"/>
          </p:cNvPicPr>
          <p:nvPr/>
        </p:nvPicPr>
        <p:blipFill>
          <a:blip r:embed="rId3"/>
          <a:stretch>
            <a:fillRect/>
          </a:stretch>
        </p:blipFill>
        <p:spPr>
          <a:xfrm>
            <a:off x="-1" y="497651"/>
            <a:ext cx="4439245" cy="3753459"/>
          </a:xfrm>
          <a:prstGeom prst="rect">
            <a:avLst/>
          </a:prstGeom>
        </p:spPr>
      </p:pic>
      <p:graphicFrame>
        <p:nvGraphicFramePr>
          <p:cNvPr id="9" name="Table 8"/>
          <p:cNvGraphicFramePr>
            <a:graphicFrameLocks noGrp="1"/>
          </p:cNvGraphicFramePr>
          <p:nvPr/>
        </p:nvGraphicFramePr>
        <p:xfrm>
          <a:off x="-2" y="4149005"/>
          <a:ext cx="9080191" cy="2708994"/>
        </p:xfrm>
        <a:graphic>
          <a:graphicData uri="http://schemas.openxmlformats.org/drawingml/2006/table">
            <a:tbl>
              <a:tblPr firstRow="1" bandRow="1">
                <a:tableStyleId>{5C22544A-7EE6-4342-B048-85BDC9FD1C3A}</a:tableStyleId>
              </a:tblPr>
              <a:tblGrid>
                <a:gridCol w="1194763"/>
                <a:gridCol w="1433715"/>
                <a:gridCol w="942533"/>
                <a:gridCol w="1407165"/>
                <a:gridCol w="4102015"/>
              </a:tblGrid>
              <a:tr h="571694">
                <a:tc>
                  <a:txBody>
                    <a:bodyPr/>
                    <a:lstStyle/>
                    <a:p>
                      <a:r>
                        <a:rPr lang="en-US" dirty="0" smtClean="0"/>
                        <a:t>Name</a:t>
                      </a:r>
                      <a:endParaRPr lang="en-US" dirty="0"/>
                    </a:p>
                  </a:txBody>
                  <a:tcPr/>
                </a:tc>
                <a:tc>
                  <a:txBody>
                    <a:bodyPr/>
                    <a:lstStyle/>
                    <a:p>
                      <a:r>
                        <a:rPr lang="en-US" dirty="0" smtClean="0"/>
                        <a:t>Address</a:t>
                      </a:r>
                      <a:endParaRPr lang="en-US" dirty="0"/>
                    </a:p>
                  </a:txBody>
                  <a:tcPr/>
                </a:tc>
                <a:tc>
                  <a:txBody>
                    <a:bodyPr/>
                    <a:lstStyle/>
                    <a:p>
                      <a:r>
                        <a:rPr lang="en-US" dirty="0" smtClean="0"/>
                        <a:t>Pay</a:t>
                      </a:r>
                      <a:endParaRPr lang="en-US" dirty="0"/>
                    </a:p>
                  </a:txBody>
                  <a:tcPr/>
                </a:tc>
                <a:tc>
                  <a:txBody>
                    <a:bodyPr/>
                    <a:lstStyle/>
                    <a:p>
                      <a:r>
                        <a:rPr lang="en-US" dirty="0" smtClean="0"/>
                        <a:t>Approx.</a:t>
                      </a:r>
                      <a:r>
                        <a:rPr lang="en-US" baseline="0" dirty="0" smtClean="0"/>
                        <a:t> hrs</a:t>
                      </a:r>
                      <a:endParaRPr lang="en-US" dirty="0"/>
                    </a:p>
                  </a:txBody>
                  <a:tcPr/>
                </a:tc>
                <a:tc>
                  <a:txBody>
                    <a:bodyPr/>
                    <a:lstStyle/>
                    <a:p>
                      <a:r>
                        <a:rPr lang="en-US" dirty="0" smtClean="0"/>
                        <a:t>Note</a:t>
                      </a:r>
                      <a:endParaRPr lang="en-US" dirty="0"/>
                    </a:p>
                  </a:txBody>
                  <a:tcPr/>
                </a:tc>
              </a:tr>
              <a:tr h="427460">
                <a:tc>
                  <a:txBody>
                    <a:bodyPr/>
                    <a:lstStyle/>
                    <a:p>
                      <a:r>
                        <a:rPr lang="en-US" sz="1200" dirty="0" smtClean="0"/>
                        <a:t>Benny</a:t>
                      </a:r>
                      <a:r>
                        <a:rPr lang="en-US" sz="1200" baseline="0" dirty="0" smtClean="0"/>
                        <a:t> Smith</a:t>
                      </a:r>
                      <a:endParaRPr lang="en-US" sz="1200" dirty="0"/>
                    </a:p>
                  </a:txBody>
                  <a:tcPr/>
                </a:tc>
                <a:tc>
                  <a:txBody>
                    <a:bodyPr/>
                    <a:lstStyle/>
                    <a:p>
                      <a:r>
                        <a:rPr lang="en-US" sz="1200" dirty="0" smtClean="0"/>
                        <a:t>45 Packard Ave</a:t>
                      </a:r>
                      <a:endParaRPr lang="en-US" sz="1200" dirty="0"/>
                    </a:p>
                  </a:txBody>
                  <a:tcPr/>
                </a:tc>
                <a:tc>
                  <a:txBody>
                    <a:bodyPr/>
                    <a:lstStyle/>
                    <a:p>
                      <a:r>
                        <a:rPr lang="en-US" sz="1200" dirty="0" smtClean="0"/>
                        <a:t>15/hr</a:t>
                      </a:r>
                      <a:endParaRPr lang="en-US" sz="1200" dirty="0"/>
                    </a:p>
                  </a:txBody>
                  <a:tcPr/>
                </a:tc>
                <a:tc>
                  <a:txBody>
                    <a:bodyPr/>
                    <a:lstStyle/>
                    <a:p>
                      <a:r>
                        <a:rPr lang="en-US" sz="1200" dirty="0" smtClean="0"/>
                        <a:t>3</a:t>
                      </a:r>
                      <a:endParaRPr lang="en-US" sz="1200" dirty="0"/>
                    </a:p>
                  </a:txBody>
                  <a:tcPr/>
                </a:tc>
                <a:tc>
                  <a:txBody>
                    <a:bodyPr/>
                    <a:lstStyle/>
                    <a:p>
                      <a:r>
                        <a:rPr lang="en-US" sz="1200" dirty="0" smtClean="0"/>
                        <a:t>8am</a:t>
                      </a:r>
                      <a:r>
                        <a:rPr lang="en-US" sz="1200" baseline="0" dirty="0" smtClean="0"/>
                        <a:t> -11am.</a:t>
                      </a:r>
                      <a:endParaRPr lang="en-US" sz="1200" dirty="0"/>
                    </a:p>
                  </a:txBody>
                  <a:tcPr/>
                </a:tc>
              </a:tr>
              <a:tr h="427460">
                <a:tc>
                  <a:txBody>
                    <a:bodyPr/>
                    <a:lstStyle/>
                    <a:p>
                      <a:r>
                        <a:rPr lang="en-US" sz="1200" dirty="0" smtClean="0"/>
                        <a:t>Joe</a:t>
                      </a:r>
                      <a:r>
                        <a:rPr lang="en-US" sz="1200" baseline="0" dirty="0" smtClean="0"/>
                        <a:t> Blow</a:t>
                      </a:r>
                      <a:endParaRPr lang="en-US" sz="1200" dirty="0"/>
                    </a:p>
                  </a:txBody>
                  <a:tcPr/>
                </a:tc>
                <a:tc>
                  <a:txBody>
                    <a:bodyPr/>
                    <a:lstStyle/>
                    <a:p>
                      <a:r>
                        <a:rPr lang="en-US" sz="1200" dirty="0" smtClean="0"/>
                        <a:t>61 </a:t>
                      </a:r>
                      <a:r>
                        <a:rPr lang="en-US" sz="1200" dirty="0" err="1" smtClean="0"/>
                        <a:t>Ossipee</a:t>
                      </a:r>
                      <a:r>
                        <a:rPr lang="en-US" sz="1200" dirty="0" smtClean="0"/>
                        <a:t> St.</a:t>
                      </a:r>
                      <a:endParaRPr lang="en-US" sz="1200" dirty="0"/>
                    </a:p>
                  </a:txBody>
                  <a:tcPr/>
                </a:tc>
                <a:tc>
                  <a:txBody>
                    <a:bodyPr/>
                    <a:lstStyle/>
                    <a:p>
                      <a:r>
                        <a:rPr lang="en-US" sz="1200" dirty="0" smtClean="0"/>
                        <a:t>15/hr</a:t>
                      </a:r>
                      <a:endParaRPr lang="en-US" sz="1200" dirty="0"/>
                    </a:p>
                  </a:txBody>
                  <a:tcPr/>
                </a:tc>
                <a:tc>
                  <a:txBody>
                    <a:bodyPr/>
                    <a:lstStyle/>
                    <a:p>
                      <a:r>
                        <a:rPr lang="en-US" sz="1200" dirty="0" smtClean="0"/>
                        <a:t>5</a:t>
                      </a:r>
                      <a:endParaRPr lang="en-US" sz="1200" dirty="0"/>
                    </a:p>
                  </a:txBody>
                  <a:tcPr/>
                </a:tc>
                <a:tc>
                  <a:txBody>
                    <a:bodyPr/>
                    <a:lstStyle/>
                    <a:p>
                      <a:r>
                        <a:rPr lang="en-US" sz="1200" dirty="0" smtClean="0"/>
                        <a:t>Any time. Two</a:t>
                      </a:r>
                      <a:r>
                        <a:rPr lang="en-US" sz="1200" baseline="0" dirty="0" smtClean="0"/>
                        <a:t> people needed.</a:t>
                      </a:r>
                      <a:endParaRPr lang="en-US" sz="1200" dirty="0"/>
                    </a:p>
                  </a:txBody>
                  <a:tcPr/>
                </a:tc>
              </a:tr>
              <a:tr h="427460">
                <a:tc>
                  <a:txBody>
                    <a:bodyPr/>
                    <a:lstStyle/>
                    <a:p>
                      <a:r>
                        <a:rPr lang="en-US" sz="1200" dirty="0" smtClean="0"/>
                        <a:t>James</a:t>
                      </a:r>
                      <a:r>
                        <a:rPr lang="en-US" sz="1200" baseline="0" dirty="0" smtClean="0"/>
                        <a:t> </a:t>
                      </a:r>
                      <a:r>
                        <a:rPr lang="en-US" sz="1200" baseline="0" dirty="0" err="1" smtClean="0"/>
                        <a:t>Chrispt</a:t>
                      </a:r>
                      <a:endParaRPr lang="en-US" sz="1200" dirty="0"/>
                    </a:p>
                  </a:txBody>
                  <a:tcPr/>
                </a:tc>
                <a:tc>
                  <a:txBody>
                    <a:bodyPr/>
                    <a:lstStyle/>
                    <a:p>
                      <a:r>
                        <a:rPr lang="en-US" sz="1200" dirty="0" smtClean="0"/>
                        <a:t>100 Curtis</a:t>
                      </a:r>
                      <a:r>
                        <a:rPr lang="en-US" sz="1200" baseline="0" dirty="0" smtClean="0"/>
                        <a:t> St.</a:t>
                      </a:r>
                      <a:endParaRPr lang="en-US" sz="1200" dirty="0"/>
                    </a:p>
                  </a:txBody>
                  <a:tcPr/>
                </a:tc>
                <a:tc>
                  <a:txBody>
                    <a:bodyPr/>
                    <a:lstStyle/>
                    <a:p>
                      <a:r>
                        <a:rPr lang="en-US" sz="1200" dirty="0" smtClean="0"/>
                        <a:t>30/hr</a:t>
                      </a:r>
                      <a:endParaRPr lang="en-US" sz="1200" dirty="0"/>
                    </a:p>
                  </a:txBody>
                  <a:tcPr/>
                </a:tc>
                <a:tc>
                  <a:txBody>
                    <a:bodyPr/>
                    <a:lstStyle/>
                    <a:p>
                      <a:r>
                        <a:rPr lang="en-US" sz="1200" dirty="0" smtClean="0"/>
                        <a:t>2</a:t>
                      </a:r>
                      <a:endParaRPr lang="en-US" sz="1200" dirty="0"/>
                    </a:p>
                  </a:txBody>
                  <a:tcPr/>
                </a:tc>
                <a:tc>
                  <a:txBody>
                    <a:bodyPr/>
                    <a:lstStyle/>
                    <a:p>
                      <a:r>
                        <a:rPr lang="en-US" sz="1200" dirty="0" smtClean="0"/>
                        <a:t>Heavy desk. No vehicle needed</a:t>
                      </a:r>
                      <a:endParaRPr lang="en-US" sz="1200" dirty="0"/>
                    </a:p>
                  </a:txBody>
                  <a:tcPr/>
                </a:tc>
              </a:tr>
              <a:tr h="427460">
                <a:tc>
                  <a:txBody>
                    <a:bodyPr/>
                    <a:lstStyle/>
                    <a:p>
                      <a:r>
                        <a:rPr lang="en-US" sz="1200" dirty="0" smtClean="0"/>
                        <a:t>Nina</a:t>
                      </a:r>
                      <a:r>
                        <a:rPr lang="en-US" sz="1200" baseline="0" dirty="0" smtClean="0"/>
                        <a:t> Wang</a:t>
                      </a:r>
                      <a:endParaRPr lang="en-US" sz="1200" dirty="0"/>
                    </a:p>
                  </a:txBody>
                  <a:tcPr/>
                </a:tc>
                <a:tc>
                  <a:txBody>
                    <a:bodyPr/>
                    <a:lstStyle/>
                    <a:p>
                      <a:r>
                        <a:rPr lang="en-US" sz="1200" dirty="0" smtClean="0"/>
                        <a:t>30 Ware St.</a:t>
                      </a:r>
                      <a:endParaRPr lang="en-US" sz="1200" dirty="0"/>
                    </a:p>
                  </a:txBody>
                  <a:tcPr/>
                </a:tc>
                <a:tc>
                  <a:txBody>
                    <a:bodyPr/>
                    <a:lstStyle/>
                    <a:p>
                      <a:r>
                        <a:rPr lang="en-US" sz="1200" dirty="0" smtClean="0"/>
                        <a:t>20/hr</a:t>
                      </a:r>
                      <a:endParaRPr lang="en-US" sz="1200" dirty="0"/>
                    </a:p>
                  </a:txBody>
                  <a:tcPr/>
                </a:tc>
                <a:tc>
                  <a:txBody>
                    <a:bodyPr/>
                    <a:lstStyle/>
                    <a:p>
                      <a:r>
                        <a:rPr lang="en-US" sz="1200" dirty="0" smtClean="0"/>
                        <a:t>N/A</a:t>
                      </a:r>
                      <a:endParaRPr lang="en-US" sz="1200" dirty="0"/>
                    </a:p>
                  </a:txBody>
                  <a:tcPr/>
                </a:tc>
                <a:tc>
                  <a:txBody>
                    <a:bodyPr/>
                    <a:lstStyle/>
                    <a:p>
                      <a:r>
                        <a:rPr lang="en-US" sz="1200" dirty="0" smtClean="0"/>
                        <a:t>Moving</a:t>
                      </a:r>
                      <a:r>
                        <a:rPr lang="en-US" sz="1200" baseline="0" dirty="0" smtClean="0"/>
                        <a:t> things to storage. Need a vehicle</a:t>
                      </a:r>
                      <a:endParaRPr lang="en-US" sz="1200" dirty="0"/>
                    </a:p>
                  </a:txBody>
                  <a:tcPr/>
                </a:tc>
              </a:tr>
              <a:tr h="427460">
                <a:tc>
                  <a:txBody>
                    <a:bodyPr/>
                    <a:lstStyle/>
                    <a:p>
                      <a:r>
                        <a:rPr lang="en-US" sz="1200" dirty="0" err="1" smtClean="0"/>
                        <a:t>Lizzy</a:t>
                      </a:r>
                      <a:r>
                        <a:rPr lang="en-US" sz="1200" dirty="0" smtClean="0"/>
                        <a:t> Phillips</a:t>
                      </a:r>
                      <a:endParaRPr lang="en-US" sz="1200" dirty="0"/>
                    </a:p>
                  </a:txBody>
                  <a:tcPr/>
                </a:tc>
                <a:tc>
                  <a:txBody>
                    <a:bodyPr/>
                    <a:lstStyle/>
                    <a:p>
                      <a:r>
                        <a:rPr lang="en-US" sz="1200" dirty="0" smtClean="0"/>
                        <a:t>10 Lovell St</a:t>
                      </a:r>
                      <a:endParaRPr lang="en-US" sz="1200" dirty="0"/>
                    </a:p>
                  </a:txBody>
                  <a:tcPr/>
                </a:tc>
                <a:tc>
                  <a:txBody>
                    <a:bodyPr/>
                    <a:lstStyle/>
                    <a:p>
                      <a:r>
                        <a:rPr lang="en-US" sz="1200" dirty="0" smtClean="0"/>
                        <a:t>30/hr</a:t>
                      </a:r>
                      <a:endParaRPr lang="en-US" sz="1200" dirty="0"/>
                    </a:p>
                  </a:txBody>
                  <a:tcPr/>
                </a:tc>
                <a:tc>
                  <a:txBody>
                    <a:bodyPr/>
                    <a:lstStyle/>
                    <a:p>
                      <a:r>
                        <a:rPr lang="en-US" sz="1200" dirty="0" smtClean="0"/>
                        <a:t>5</a:t>
                      </a:r>
                      <a:endParaRPr lang="en-US" sz="1200" dirty="0"/>
                    </a:p>
                  </a:txBody>
                  <a:tcPr/>
                </a:tc>
                <a:tc>
                  <a:txBody>
                    <a:bodyPr/>
                    <a:lstStyle/>
                    <a:p>
                      <a:r>
                        <a:rPr lang="en-US" sz="1200" dirty="0" smtClean="0"/>
                        <a:t>Cleaning</a:t>
                      </a:r>
                      <a:r>
                        <a:rPr lang="en-US" sz="1200" baseline="0" dirty="0" smtClean="0"/>
                        <a:t> house. Pickup truck preferred.</a:t>
                      </a:r>
                      <a:endParaRPr lang="en-US" sz="1200" dirty="0"/>
                    </a:p>
                  </a:txBody>
                  <a:tcPr/>
                </a:tc>
              </a:tr>
            </a:tbl>
          </a:graphicData>
        </a:graphic>
      </p:graphicFrame>
      <p:pic>
        <p:nvPicPr>
          <p:cNvPr id="11" name="Picture 10" descr="Screen shot 2013-03-14 at 2.41.53 PM.png"/>
          <p:cNvPicPr>
            <a:picLocks noChangeAspect="1"/>
          </p:cNvPicPr>
          <p:nvPr/>
        </p:nvPicPr>
        <p:blipFill>
          <a:blip r:embed="rId4"/>
          <a:stretch>
            <a:fillRect/>
          </a:stretch>
        </p:blipFill>
        <p:spPr>
          <a:xfrm>
            <a:off x="7992790" y="4789189"/>
            <a:ext cx="1003300" cy="266700"/>
          </a:xfrm>
          <a:prstGeom prst="rect">
            <a:avLst/>
          </a:prstGeom>
        </p:spPr>
      </p:pic>
      <p:pic>
        <p:nvPicPr>
          <p:cNvPr id="12" name="Picture 11" descr="Screen shot 2013-03-14 at 2.41.53 PM.png"/>
          <p:cNvPicPr>
            <a:picLocks noChangeAspect="1"/>
          </p:cNvPicPr>
          <p:nvPr/>
        </p:nvPicPr>
        <p:blipFill>
          <a:blip r:embed="rId4"/>
          <a:stretch>
            <a:fillRect/>
          </a:stretch>
        </p:blipFill>
        <p:spPr>
          <a:xfrm>
            <a:off x="7992790" y="5208289"/>
            <a:ext cx="1003300" cy="266700"/>
          </a:xfrm>
          <a:prstGeom prst="rect">
            <a:avLst/>
          </a:prstGeom>
        </p:spPr>
      </p:pic>
      <p:pic>
        <p:nvPicPr>
          <p:cNvPr id="13" name="Picture 12" descr="Screen shot 2013-03-14 at 2.41.53 PM.png"/>
          <p:cNvPicPr>
            <a:picLocks noChangeAspect="1"/>
          </p:cNvPicPr>
          <p:nvPr/>
        </p:nvPicPr>
        <p:blipFill>
          <a:blip r:embed="rId4"/>
          <a:stretch>
            <a:fillRect/>
          </a:stretch>
        </p:blipFill>
        <p:spPr>
          <a:xfrm>
            <a:off x="7992790" y="5611050"/>
            <a:ext cx="1003300" cy="266700"/>
          </a:xfrm>
          <a:prstGeom prst="rect">
            <a:avLst/>
          </a:prstGeom>
        </p:spPr>
      </p:pic>
      <p:pic>
        <p:nvPicPr>
          <p:cNvPr id="14" name="Picture 13" descr="Screen shot 2013-03-14 at 2.41.53 PM.png"/>
          <p:cNvPicPr>
            <a:picLocks noChangeAspect="1"/>
          </p:cNvPicPr>
          <p:nvPr/>
        </p:nvPicPr>
        <p:blipFill>
          <a:blip r:embed="rId4"/>
          <a:stretch>
            <a:fillRect/>
          </a:stretch>
        </p:blipFill>
        <p:spPr>
          <a:xfrm>
            <a:off x="7992790" y="6011100"/>
            <a:ext cx="1003300" cy="266700"/>
          </a:xfrm>
          <a:prstGeom prst="rect">
            <a:avLst/>
          </a:prstGeom>
        </p:spPr>
      </p:pic>
      <p:pic>
        <p:nvPicPr>
          <p:cNvPr id="15" name="Picture 14" descr="Screen shot 2013-03-14 at 2.41.53 PM.png"/>
          <p:cNvPicPr>
            <a:picLocks noChangeAspect="1"/>
          </p:cNvPicPr>
          <p:nvPr/>
        </p:nvPicPr>
        <p:blipFill>
          <a:blip r:embed="rId4"/>
          <a:stretch>
            <a:fillRect/>
          </a:stretch>
        </p:blipFill>
        <p:spPr>
          <a:xfrm>
            <a:off x="7992790" y="6457949"/>
            <a:ext cx="1003300" cy="2667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1" name="Picture 10" descr="Screen shot 2013-03-14 at 2.37.30 PM.png"/>
          <p:cNvPicPr>
            <a:picLocks noChangeAspect="1"/>
          </p:cNvPicPr>
          <p:nvPr/>
        </p:nvPicPr>
        <p:blipFill>
          <a:blip r:embed="rId2"/>
          <a:stretch>
            <a:fillRect/>
          </a:stretch>
        </p:blipFill>
        <p:spPr>
          <a:xfrm>
            <a:off x="4378537" y="820179"/>
            <a:ext cx="4765463" cy="4002989"/>
          </a:xfrm>
          <a:prstGeom prst="rect">
            <a:avLst/>
          </a:prstGeom>
        </p:spPr>
      </p:pic>
      <p:pic>
        <p:nvPicPr>
          <p:cNvPr id="12" name="Picture 11" descr="Screen shot 2013-03-14 at 2.47.51 PM.png"/>
          <p:cNvPicPr>
            <a:picLocks noChangeAspect="1"/>
          </p:cNvPicPr>
          <p:nvPr/>
        </p:nvPicPr>
        <p:blipFill>
          <a:blip r:embed="rId3"/>
          <a:stretch>
            <a:fillRect/>
          </a:stretch>
        </p:blipFill>
        <p:spPr>
          <a:xfrm>
            <a:off x="0" y="820179"/>
            <a:ext cx="4378537" cy="3999696"/>
          </a:xfrm>
          <a:prstGeom prst="rect">
            <a:avLst/>
          </a:prstGeom>
        </p:spPr>
      </p:pic>
      <p:graphicFrame>
        <p:nvGraphicFramePr>
          <p:cNvPr id="15" name="Table 14"/>
          <p:cNvGraphicFramePr>
            <a:graphicFrameLocks noGrp="1"/>
          </p:cNvGraphicFramePr>
          <p:nvPr/>
        </p:nvGraphicFramePr>
        <p:xfrm>
          <a:off x="0" y="4819875"/>
          <a:ext cx="8969540" cy="1050866"/>
        </p:xfrm>
        <a:graphic>
          <a:graphicData uri="http://schemas.openxmlformats.org/drawingml/2006/table">
            <a:tbl>
              <a:tblPr firstRow="1" bandRow="1">
                <a:tableStyleId>{5C22544A-7EE6-4342-B048-85BDC9FD1C3A}</a:tableStyleId>
              </a:tblPr>
              <a:tblGrid>
                <a:gridCol w="2242385"/>
                <a:gridCol w="2242385"/>
                <a:gridCol w="2242385"/>
                <a:gridCol w="2242385"/>
              </a:tblGrid>
              <a:tr h="525433">
                <a:tc>
                  <a:txBody>
                    <a:bodyPr/>
                    <a:lstStyle/>
                    <a:p>
                      <a:r>
                        <a:rPr lang="en-US" dirty="0" smtClean="0"/>
                        <a:t>Name</a:t>
                      </a:r>
                      <a:endParaRPr lang="en-US" dirty="0"/>
                    </a:p>
                  </a:txBody>
                  <a:tcPr/>
                </a:tc>
                <a:tc>
                  <a:txBody>
                    <a:bodyPr/>
                    <a:lstStyle/>
                    <a:p>
                      <a:r>
                        <a:rPr lang="en-US" dirty="0" smtClean="0"/>
                        <a:t>Type</a:t>
                      </a:r>
                      <a:r>
                        <a:rPr lang="en-US" baseline="0" dirty="0" smtClean="0"/>
                        <a:t> of Vehicle</a:t>
                      </a:r>
                      <a:endParaRPr lang="en-US" dirty="0"/>
                    </a:p>
                  </a:txBody>
                  <a:tcPr/>
                </a:tc>
                <a:tc>
                  <a:txBody>
                    <a:bodyPr/>
                    <a:lstStyle/>
                    <a:p>
                      <a:r>
                        <a:rPr lang="en-US" dirty="0" smtClean="0"/>
                        <a:t>Feedback</a:t>
                      </a:r>
                      <a:endParaRPr lang="en-US" dirty="0"/>
                    </a:p>
                  </a:txBody>
                  <a:tcPr/>
                </a:tc>
                <a:tc>
                  <a:txBody>
                    <a:bodyPr/>
                    <a:lstStyle/>
                    <a:p>
                      <a:r>
                        <a:rPr lang="en-US" dirty="0" smtClean="0"/>
                        <a:t>Time Available</a:t>
                      </a:r>
                      <a:endParaRPr lang="en-US" dirty="0"/>
                    </a:p>
                  </a:txBody>
                  <a:tcPr/>
                </a:tc>
              </a:tr>
              <a:tr h="525433">
                <a:tc>
                  <a:txBody>
                    <a:bodyPr/>
                    <a:lstStyle/>
                    <a:p>
                      <a:r>
                        <a:rPr lang="en-US" sz="1200" dirty="0" smtClean="0"/>
                        <a:t>Scott Brown</a:t>
                      </a:r>
                      <a:endParaRPr lang="en-US" sz="1200" dirty="0"/>
                    </a:p>
                  </a:txBody>
                  <a:tcPr/>
                </a:tc>
                <a:tc>
                  <a:txBody>
                    <a:bodyPr/>
                    <a:lstStyle/>
                    <a:p>
                      <a:r>
                        <a:rPr lang="en-US" sz="1200" dirty="0" smtClean="0"/>
                        <a:t>Pickup Truck</a:t>
                      </a:r>
                      <a:endParaRPr lang="en-US" sz="1200" dirty="0"/>
                    </a:p>
                  </a:txBody>
                  <a:tcPr/>
                </a:tc>
                <a:tc>
                  <a:txBody>
                    <a:bodyPr/>
                    <a:lstStyle/>
                    <a:p>
                      <a:endParaRPr lang="en-US" sz="1200" dirty="0"/>
                    </a:p>
                  </a:txBody>
                  <a:tcPr/>
                </a:tc>
                <a:tc>
                  <a:txBody>
                    <a:bodyPr/>
                    <a:lstStyle/>
                    <a:p>
                      <a:r>
                        <a:rPr lang="en-US" sz="1200" dirty="0" smtClean="0"/>
                        <a:t>Al</a:t>
                      </a:r>
                      <a:r>
                        <a:rPr lang="en-US" sz="1200" baseline="0" dirty="0" smtClean="0"/>
                        <a:t>l day</a:t>
                      </a:r>
                      <a:endParaRPr lang="en-US" sz="1200" dirty="0"/>
                    </a:p>
                  </a:txBody>
                  <a:tcPr/>
                </a:tc>
              </a:tr>
            </a:tbl>
          </a:graphicData>
        </a:graphic>
      </p:graphicFrame>
      <p:pic>
        <p:nvPicPr>
          <p:cNvPr id="14" name="Picture 13" descr="Screen shot 2013-03-14 at 2.52.53 PM.png"/>
          <p:cNvPicPr>
            <a:picLocks noChangeAspect="1"/>
          </p:cNvPicPr>
          <p:nvPr/>
        </p:nvPicPr>
        <p:blipFill>
          <a:blip r:embed="rId4"/>
          <a:stretch>
            <a:fillRect/>
          </a:stretch>
        </p:blipFill>
        <p:spPr>
          <a:xfrm>
            <a:off x="4921709" y="5424220"/>
            <a:ext cx="1231900" cy="254000"/>
          </a:xfrm>
          <a:prstGeom prst="rect">
            <a:avLst/>
          </a:prstGeom>
        </p:spPr>
      </p:pic>
      <p:pic>
        <p:nvPicPr>
          <p:cNvPr id="9" name="Picture 8" descr="cursor-pointer.png"/>
          <p:cNvPicPr>
            <a:picLocks noChangeAspect="1"/>
          </p:cNvPicPr>
          <p:nvPr/>
        </p:nvPicPr>
        <p:blipFill>
          <a:blip r:embed="rId5"/>
          <a:stretch>
            <a:fillRect/>
          </a:stretch>
        </p:blipFill>
        <p:spPr>
          <a:xfrm>
            <a:off x="1115372" y="5932780"/>
            <a:ext cx="279400" cy="279400"/>
          </a:xfrm>
          <a:prstGeom prst="rect">
            <a:avLst/>
          </a:prstGeom>
        </p:spPr>
      </p:pic>
      <p:pic>
        <p:nvPicPr>
          <p:cNvPr id="10" name="Picture 9" descr="Screen shot 2013-03-14 at 3.07.25 PM.png"/>
          <p:cNvPicPr>
            <a:picLocks noChangeAspect="1"/>
          </p:cNvPicPr>
          <p:nvPr/>
        </p:nvPicPr>
        <p:blipFill>
          <a:blip r:embed="rId6"/>
          <a:stretch>
            <a:fillRect/>
          </a:stretch>
        </p:blipFill>
        <p:spPr>
          <a:xfrm>
            <a:off x="7870027" y="5424220"/>
            <a:ext cx="838200" cy="2667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1" name="Picture 10" descr="Screen shot 2013-03-14 at 2.37.30 PM.png"/>
          <p:cNvPicPr>
            <a:picLocks noChangeAspect="1"/>
          </p:cNvPicPr>
          <p:nvPr/>
        </p:nvPicPr>
        <p:blipFill>
          <a:blip r:embed="rId2"/>
          <a:stretch>
            <a:fillRect/>
          </a:stretch>
        </p:blipFill>
        <p:spPr>
          <a:xfrm>
            <a:off x="4378537" y="820179"/>
            <a:ext cx="4765463" cy="4002989"/>
          </a:xfrm>
          <a:prstGeom prst="rect">
            <a:avLst/>
          </a:prstGeom>
        </p:spPr>
      </p:pic>
      <p:pic>
        <p:nvPicPr>
          <p:cNvPr id="12" name="Picture 11" descr="Screen shot 2013-03-14 at 2.47.51 PM.png"/>
          <p:cNvPicPr>
            <a:picLocks noChangeAspect="1"/>
          </p:cNvPicPr>
          <p:nvPr/>
        </p:nvPicPr>
        <p:blipFill>
          <a:blip r:embed="rId3"/>
          <a:stretch>
            <a:fillRect/>
          </a:stretch>
        </p:blipFill>
        <p:spPr>
          <a:xfrm>
            <a:off x="0" y="820179"/>
            <a:ext cx="4378537" cy="3999696"/>
          </a:xfrm>
          <a:prstGeom prst="rect">
            <a:avLst/>
          </a:prstGeom>
        </p:spPr>
      </p:pic>
      <p:graphicFrame>
        <p:nvGraphicFramePr>
          <p:cNvPr id="15" name="Table 14"/>
          <p:cNvGraphicFramePr>
            <a:graphicFrameLocks noGrp="1"/>
          </p:cNvGraphicFramePr>
          <p:nvPr/>
        </p:nvGraphicFramePr>
        <p:xfrm>
          <a:off x="0" y="4819875"/>
          <a:ext cx="8969540" cy="1050866"/>
        </p:xfrm>
        <a:graphic>
          <a:graphicData uri="http://schemas.openxmlformats.org/drawingml/2006/table">
            <a:tbl>
              <a:tblPr firstRow="1" bandRow="1">
                <a:tableStyleId>{5C22544A-7EE6-4342-B048-85BDC9FD1C3A}</a:tableStyleId>
              </a:tblPr>
              <a:tblGrid>
                <a:gridCol w="2242385"/>
                <a:gridCol w="2242385"/>
                <a:gridCol w="2242385"/>
                <a:gridCol w="2242385"/>
              </a:tblGrid>
              <a:tr h="525433">
                <a:tc>
                  <a:txBody>
                    <a:bodyPr/>
                    <a:lstStyle/>
                    <a:p>
                      <a:r>
                        <a:rPr lang="en-US" dirty="0" smtClean="0"/>
                        <a:t>Name</a:t>
                      </a:r>
                      <a:endParaRPr lang="en-US" dirty="0"/>
                    </a:p>
                  </a:txBody>
                  <a:tcPr/>
                </a:tc>
                <a:tc>
                  <a:txBody>
                    <a:bodyPr/>
                    <a:lstStyle/>
                    <a:p>
                      <a:r>
                        <a:rPr lang="en-US" dirty="0" smtClean="0"/>
                        <a:t>Type</a:t>
                      </a:r>
                      <a:r>
                        <a:rPr lang="en-US" baseline="0" dirty="0" smtClean="0"/>
                        <a:t> of Vehicle</a:t>
                      </a:r>
                      <a:endParaRPr lang="en-US" dirty="0"/>
                    </a:p>
                  </a:txBody>
                  <a:tcPr/>
                </a:tc>
                <a:tc>
                  <a:txBody>
                    <a:bodyPr/>
                    <a:lstStyle/>
                    <a:p>
                      <a:r>
                        <a:rPr lang="en-US" dirty="0" smtClean="0"/>
                        <a:t>Feedback</a:t>
                      </a:r>
                      <a:endParaRPr lang="en-US" dirty="0"/>
                    </a:p>
                  </a:txBody>
                  <a:tcPr/>
                </a:tc>
                <a:tc>
                  <a:txBody>
                    <a:bodyPr/>
                    <a:lstStyle/>
                    <a:p>
                      <a:r>
                        <a:rPr lang="en-US" dirty="0" smtClean="0"/>
                        <a:t>Time Available</a:t>
                      </a:r>
                      <a:endParaRPr lang="en-US" dirty="0"/>
                    </a:p>
                  </a:txBody>
                  <a:tcPr/>
                </a:tc>
              </a:tr>
              <a:tr h="525433">
                <a:tc>
                  <a:txBody>
                    <a:bodyPr/>
                    <a:lstStyle/>
                    <a:p>
                      <a:r>
                        <a:rPr lang="en-US" sz="1200" dirty="0" smtClean="0"/>
                        <a:t>Scott Brown</a:t>
                      </a:r>
                      <a:endParaRPr lang="en-US" sz="1200" dirty="0"/>
                    </a:p>
                  </a:txBody>
                  <a:tcPr/>
                </a:tc>
                <a:tc>
                  <a:txBody>
                    <a:bodyPr/>
                    <a:lstStyle/>
                    <a:p>
                      <a:r>
                        <a:rPr lang="en-US" sz="1200" dirty="0" smtClean="0"/>
                        <a:t>Pickup Truck</a:t>
                      </a:r>
                      <a:endParaRPr lang="en-US" sz="1200" dirty="0"/>
                    </a:p>
                  </a:txBody>
                  <a:tcPr/>
                </a:tc>
                <a:tc>
                  <a:txBody>
                    <a:bodyPr/>
                    <a:lstStyle/>
                    <a:p>
                      <a:endParaRPr lang="en-US" sz="1200" dirty="0"/>
                    </a:p>
                  </a:txBody>
                  <a:tcPr/>
                </a:tc>
                <a:tc>
                  <a:txBody>
                    <a:bodyPr/>
                    <a:lstStyle/>
                    <a:p>
                      <a:r>
                        <a:rPr lang="en-US" sz="1200" dirty="0" smtClean="0"/>
                        <a:t>Al</a:t>
                      </a:r>
                      <a:r>
                        <a:rPr lang="en-US" sz="1200" baseline="0" dirty="0" smtClean="0"/>
                        <a:t>l day</a:t>
                      </a:r>
                      <a:endParaRPr lang="en-US" sz="1200" dirty="0"/>
                    </a:p>
                  </a:txBody>
                  <a:tcPr/>
                </a:tc>
              </a:tr>
            </a:tbl>
          </a:graphicData>
        </a:graphic>
      </p:graphicFrame>
      <p:pic>
        <p:nvPicPr>
          <p:cNvPr id="14" name="Picture 13" descr="Screen shot 2013-03-14 at 2.52.53 PM.png"/>
          <p:cNvPicPr>
            <a:picLocks noChangeAspect="1"/>
          </p:cNvPicPr>
          <p:nvPr/>
        </p:nvPicPr>
        <p:blipFill>
          <a:blip r:embed="rId4"/>
          <a:stretch>
            <a:fillRect/>
          </a:stretch>
        </p:blipFill>
        <p:spPr>
          <a:xfrm>
            <a:off x="4921709" y="5424220"/>
            <a:ext cx="1231900" cy="254000"/>
          </a:xfrm>
          <a:prstGeom prst="rect">
            <a:avLst/>
          </a:prstGeom>
        </p:spPr>
      </p:pic>
      <p:sp>
        <p:nvSpPr>
          <p:cNvPr id="17" name="Oval 16"/>
          <p:cNvSpPr/>
          <p:nvPr/>
        </p:nvSpPr>
        <p:spPr>
          <a:xfrm>
            <a:off x="251336" y="1005465"/>
            <a:ext cx="3928778" cy="3558818"/>
          </a:xfrm>
          <a:prstGeom prst="ellipse">
            <a:avLst/>
          </a:prstGeom>
          <a:solidFill>
            <a:srgbClr val="FF0000">
              <a:alpha val="1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cursor-pointer.png"/>
          <p:cNvPicPr>
            <a:picLocks noChangeAspect="1"/>
          </p:cNvPicPr>
          <p:nvPr/>
        </p:nvPicPr>
        <p:blipFill>
          <a:blip r:embed="rId5"/>
          <a:stretch>
            <a:fillRect/>
          </a:stretch>
        </p:blipFill>
        <p:spPr>
          <a:xfrm>
            <a:off x="1268301" y="5398820"/>
            <a:ext cx="279400" cy="279400"/>
          </a:xfrm>
          <a:prstGeom prst="rect">
            <a:avLst/>
          </a:prstGeom>
        </p:spPr>
      </p:pic>
      <p:pic>
        <p:nvPicPr>
          <p:cNvPr id="21" name="Picture 20" descr="Screen shot 2013-03-14 at 3.07.25 PM.png"/>
          <p:cNvPicPr>
            <a:picLocks noChangeAspect="1"/>
          </p:cNvPicPr>
          <p:nvPr/>
        </p:nvPicPr>
        <p:blipFill>
          <a:blip r:embed="rId6"/>
          <a:stretch>
            <a:fillRect/>
          </a:stretch>
        </p:blipFill>
        <p:spPr>
          <a:xfrm>
            <a:off x="7909711" y="5424220"/>
            <a:ext cx="838200" cy="2667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TextBox 5"/>
          <p:cNvSpPr txBox="1"/>
          <p:nvPr/>
        </p:nvSpPr>
        <p:spPr>
          <a:xfrm>
            <a:off x="1981200" y="945186"/>
            <a:ext cx="1523999" cy="369332"/>
          </a:xfrm>
          <a:prstGeom prst="rect">
            <a:avLst/>
          </a:prstGeom>
          <a:noFill/>
        </p:spPr>
        <p:txBody>
          <a:bodyPr wrap="square" rtlCol="0">
            <a:spAutoFit/>
          </a:bodyPr>
          <a:lstStyle/>
          <a:p>
            <a:r>
              <a:rPr lang="en-US" dirty="0" smtClean="0">
                <a:latin typeface="Calibri" pitchFamily="34" charset="0"/>
              </a:rPr>
              <a:t>User:</a:t>
            </a:r>
            <a:endParaRPr lang="en-US" dirty="0">
              <a:latin typeface="Calibri" pitchFamily="34" charset="0"/>
            </a:endParaRPr>
          </a:p>
        </p:txBody>
      </p:sp>
      <p:sp>
        <p:nvSpPr>
          <p:cNvPr id="7" name="TextBox 6"/>
          <p:cNvSpPr txBox="1"/>
          <p:nvPr/>
        </p:nvSpPr>
        <p:spPr>
          <a:xfrm>
            <a:off x="1981200" y="1170801"/>
            <a:ext cx="1447800" cy="276999"/>
          </a:xfrm>
          <a:prstGeom prst="rect">
            <a:avLst/>
          </a:prstGeom>
          <a:noFill/>
        </p:spPr>
        <p:txBody>
          <a:bodyPr wrap="square" rtlCol="0">
            <a:spAutoFit/>
          </a:bodyPr>
          <a:lstStyle/>
          <a:p>
            <a:r>
              <a:rPr lang="en-US" sz="1200" dirty="0" smtClean="0">
                <a:latin typeface="Centaur" pitchFamily="18" charset="0"/>
              </a:rPr>
              <a:t>MovingCrew123</a:t>
            </a:r>
            <a:endParaRPr lang="en-US" sz="1200" dirty="0">
              <a:latin typeface="Centaur" pitchFamily="18" charset="0"/>
            </a:endParaRPr>
          </a:p>
        </p:txBody>
      </p:sp>
      <p:sp>
        <p:nvSpPr>
          <p:cNvPr id="8" name="TextBox 7"/>
          <p:cNvSpPr txBox="1"/>
          <p:nvPr/>
        </p:nvSpPr>
        <p:spPr>
          <a:xfrm>
            <a:off x="1981200" y="1459468"/>
            <a:ext cx="1752600" cy="369332"/>
          </a:xfrm>
          <a:prstGeom prst="rect">
            <a:avLst/>
          </a:prstGeom>
          <a:noFill/>
        </p:spPr>
        <p:txBody>
          <a:bodyPr wrap="square" rtlCol="0">
            <a:spAutoFit/>
          </a:bodyPr>
          <a:lstStyle/>
          <a:p>
            <a:r>
              <a:rPr lang="en-US" dirty="0" smtClean="0"/>
              <a:t>Date Posted:</a:t>
            </a:r>
            <a:endParaRPr lang="en-US" dirty="0"/>
          </a:p>
        </p:txBody>
      </p:sp>
      <p:sp>
        <p:nvSpPr>
          <p:cNvPr id="9" name="TextBox 8"/>
          <p:cNvSpPr txBox="1"/>
          <p:nvPr/>
        </p:nvSpPr>
        <p:spPr>
          <a:xfrm>
            <a:off x="1981200" y="1704201"/>
            <a:ext cx="2286000" cy="276999"/>
          </a:xfrm>
          <a:prstGeom prst="rect">
            <a:avLst/>
          </a:prstGeom>
          <a:noFill/>
        </p:spPr>
        <p:txBody>
          <a:bodyPr wrap="square" rtlCol="0">
            <a:spAutoFit/>
          </a:bodyPr>
          <a:lstStyle/>
          <a:p>
            <a:r>
              <a:rPr lang="en-US" sz="1200" dirty="0" smtClean="0">
                <a:latin typeface="Centaur" pitchFamily="18" charset="0"/>
              </a:rPr>
              <a:t>March 14, 2013 at 2:26pm</a:t>
            </a:r>
            <a:endParaRPr lang="en-US" sz="1200" dirty="0">
              <a:latin typeface="Centaur" pitchFamily="18" charset="0"/>
            </a:endParaRPr>
          </a:p>
        </p:txBody>
      </p:sp>
      <p:sp>
        <p:nvSpPr>
          <p:cNvPr id="10" name="TextBox 9"/>
          <p:cNvSpPr txBox="1"/>
          <p:nvPr/>
        </p:nvSpPr>
        <p:spPr>
          <a:xfrm>
            <a:off x="3048000" y="421975"/>
            <a:ext cx="2590800" cy="430887"/>
          </a:xfrm>
          <a:prstGeom prst="rect">
            <a:avLst/>
          </a:prstGeom>
          <a:noFill/>
        </p:spPr>
        <p:txBody>
          <a:bodyPr wrap="square" rtlCol="0">
            <a:spAutoFit/>
          </a:bodyPr>
          <a:lstStyle/>
          <a:p>
            <a:r>
              <a:rPr lang="en-US" sz="2200" b="1" dirty="0" smtClean="0">
                <a:latin typeface="Adobe Garamond Pro" pitchFamily="18" charset="0"/>
              </a:rPr>
              <a:t>Mover Post #0058</a:t>
            </a:r>
            <a:endParaRPr lang="en-US" sz="2200" b="1" dirty="0">
              <a:latin typeface="Adobe Garamond Pro"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144282" y="945186"/>
            <a:ext cx="2332718" cy="1798014"/>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419600" y="2895600"/>
            <a:ext cx="1888332" cy="1371600"/>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Lst>
        </p:spPr>
      </p:pic>
      <p:sp>
        <p:nvSpPr>
          <p:cNvPr id="11" name="TextBox 10"/>
          <p:cNvSpPr txBox="1"/>
          <p:nvPr/>
        </p:nvSpPr>
        <p:spPr>
          <a:xfrm>
            <a:off x="1981200" y="1992868"/>
            <a:ext cx="2619166" cy="369332"/>
          </a:xfrm>
          <a:prstGeom prst="rect">
            <a:avLst/>
          </a:prstGeom>
          <a:noFill/>
        </p:spPr>
        <p:txBody>
          <a:bodyPr wrap="square" rtlCol="0">
            <a:spAutoFit/>
          </a:bodyPr>
          <a:lstStyle/>
          <a:p>
            <a:r>
              <a:rPr lang="en-US" dirty="0" smtClean="0"/>
              <a:t>Availability:</a:t>
            </a:r>
            <a:endParaRPr lang="en-US" dirty="0"/>
          </a:p>
        </p:txBody>
      </p:sp>
      <p:sp>
        <p:nvSpPr>
          <p:cNvPr id="12" name="TextBox 11"/>
          <p:cNvSpPr txBox="1"/>
          <p:nvPr/>
        </p:nvSpPr>
        <p:spPr>
          <a:xfrm>
            <a:off x="1981200" y="2249269"/>
            <a:ext cx="1837491" cy="646331"/>
          </a:xfrm>
          <a:prstGeom prst="rect">
            <a:avLst/>
          </a:prstGeom>
          <a:noFill/>
        </p:spPr>
        <p:txBody>
          <a:bodyPr wrap="none" rtlCol="0">
            <a:spAutoFit/>
          </a:bodyPr>
          <a:lstStyle/>
          <a:p>
            <a:r>
              <a:rPr lang="en-US" sz="1200" dirty="0" smtClean="0">
                <a:latin typeface="Centaur" pitchFamily="18" charset="0"/>
              </a:rPr>
              <a:t>Days – M, T, </a:t>
            </a:r>
            <a:r>
              <a:rPr lang="en-US" sz="1200" dirty="0" err="1" smtClean="0">
                <a:latin typeface="Centaur" pitchFamily="18" charset="0"/>
              </a:rPr>
              <a:t>Th</a:t>
            </a:r>
            <a:endParaRPr lang="en-US" sz="1200" dirty="0" smtClean="0">
              <a:latin typeface="Centaur" pitchFamily="18" charset="0"/>
            </a:endParaRPr>
          </a:p>
          <a:p>
            <a:r>
              <a:rPr lang="en-US" sz="1200" dirty="0" smtClean="0">
                <a:latin typeface="Centaur" pitchFamily="18" charset="0"/>
              </a:rPr>
              <a:t>Times – 12:00pm to 4:00pm</a:t>
            </a:r>
          </a:p>
          <a:p>
            <a:r>
              <a:rPr lang="en-US" sz="1200" dirty="0" smtClean="0">
                <a:latin typeface="Centaur" pitchFamily="18" charset="0"/>
              </a:rPr>
              <a:t>Willing to Travel – 15 miles</a:t>
            </a:r>
            <a:endParaRPr lang="en-US" sz="1200" dirty="0">
              <a:latin typeface="Centaur" pitchFamily="18" charset="0"/>
            </a:endParaRPr>
          </a:p>
        </p:txBody>
      </p:sp>
      <p:sp>
        <p:nvSpPr>
          <p:cNvPr id="13" name="TextBox 12"/>
          <p:cNvSpPr txBox="1"/>
          <p:nvPr/>
        </p:nvSpPr>
        <p:spPr>
          <a:xfrm>
            <a:off x="1981200" y="2907268"/>
            <a:ext cx="923394" cy="369332"/>
          </a:xfrm>
          <a:prstGeom prst="rect">
            <a:avLst/>
          </a:prstGeom>
          <a:noFill/>
        </p:spPr>
        <p:txBody>
          <a:bodyPr wrap="none" rtlCol="0">
            <a:spAutoFit/>
          </a:bodyPr>
          <a:lstStyle/>
          <a:p>
            <a:r>
              <a:rPr lang="en-US" dirty="0" smtClean="0"/>
              <a:t>Vehicle:</a:t>
            </a:r>
            <a:endParaRPr lang="en-US" dirty="0"/>
          </a:p>
        </p:txBody>
      </p:sp>
      <p:sp>
        <p:nvSpPr>
          <p:cNvPr id="14" name="TextBox 13"/>
          <p:cNvSpPr txBox="1"/>
          <p:nvPr/>
        </p:nvSpPr>
        <p:spPr>
          <a:xfrm>
            <a:off x="1981200" y="3143071"/>
            <a:ext cx="2362200" cy="1200329"/>
          </a:xfrm>
          <a:prstGeom prst="rect">
            <a:avLst/>
          </a:prstGeom>
          <a:noFill/>
        </p:spPr>
        <p:txBody>
          <a:bodyPr wrap="square" rtlCol="0">
            <a:spAutoFit/>
          </a:bodyPr>
          <a:lstStyle/>
          <a:p>
            <a:r>
              <a:rPr lang="en-US" sz="1200" dirty="0" smtClean="0">
                <a:latin typeface="Centaur" pitchFamily="18" charset="0"/>
              </a:rPr>
              <a:t>Description – white Ford Explorer with removable back seats and roof racks. Also have bicycle rack if necessary.</a:t>
            </a:r>
          </a:p>
          <a:p>
            <a:endParaRPr lang="en-US" sz="1200" dirty="0">
              <a:latin typeface="Centaur" pitchFamily="18" charset="0"/>
            </a:endParaRPr>
          </a:p>
          <a:p>
            <a:r>
              <a:rPr lang="en-US" sz="1200" dirty="0" smtClean="0">
                <a:latin typeface="Centaur" pitchFamily="18" charset="0"/>
              </a:rPr>
              <a:t>Picture – no image available.</a:t>
            </a:r>
            <a:endParaRPr lang="en-US" sz="1200" dirty="0">
              <a:latin typeface="Centaur" pitchFamily="18" charset="0"/>
            </a:endParaRPr>
          </a:p>
        </p:txBody>
      </p:sp>
      <p:sp>
        <p:nvSpPr>
          <p:cNvPr id="18" name="TextBox 17"/>
          <p:cNvSpPr txBox="1"/>
          <p:nvPr/>
        </p:nvSpPr>
        <p:spPr>
          <a:xfrm>
            <a:off x="1981200" y="4355068"/>
            <a:ext cx="2286000" cy="369332"/>
          </a:xfrm>
          <a:prstGeom prst="rect">
            <a:avLst/>
          </a:prstGeom>
          <a:noFill/>
        </p:spPr>
        <p:txBody>
          <a:bodyPr wrap="square" rtlCol="0">
            <a:spAutoFit/>
          </a:bodyPr>
          <a:lstStyle/>
          <a:p>
            <a:r>
              <a:rPr lang="en-US" dirty="0" smtClean="0"/>
              <a:t>Mover Comments:</a:t>
            </a:r>
            <a:endParaRPr lang="en-US" dirty="0"/>
          </a:p>
        </p:txBody>
      </p:sp>
      <p:sp>
        <p:nvSpPr>
          <p:cNvPr id="16" name="TextBox 15"/>
          <p:cNvSpPr txBox="1"/>
          <p:nvPr/>
        </p:nvSpPr>
        <p:spPr>
          <a:xfrm>
            <a:off x="1981200" y="4611469"/>
            <a:ext cx="4495800" cy="646331"/>
          </a:xfrm>
          <a:prstGeom prst="rect">
            <a:avLst/>
          </a:prstGeom>
          <a:noFill/>
        </p:spPr>
        <p:txBody>
          <a:bodyPr wrap="square" rtlCol="0">
            <a:spAutoFit/>
          </a:bodyPr>
          <a:lstStyle/>
          <a:p>
            <a:r>
              <a:rPr lang="en-US" sz="1200" dirty="0" smtClean="0">
                <a:latin typeface="Centaur" pitchFamily="18" charset="0"/>
              </a:rPr>
              <a:t>I am an experienced mover and have been doing this during moving season for several years now. Please don’t hesitate to call if you have and questions or concerns. My phone number is 999-999-9999.</a:t>
            </a:r>
            <a:endParaRPr lang="en-US" sz="1200" dirty="0">
              <a:latin typeface="Centaur" pitchFamily="18" charset="0"/>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6662436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80</TotalTime>
  <Words>266</Words>
  <Application>Microsoft Macintosh PowerPoint</Application>
  <PresentationFormat>On-screen Show (4:3)</PresentationFormat>
  <Paragraphs>73</Paragraphs>
  <Slides>5</Slides>
  <Notes>0</Notes>
  <HiddenSlides>0</HiddenSlides>
  <MMClips>0</MMClips>
  <ScaleCrop>false</ScaleCrop>
  <HeadingPairs>
    <vt:vector size="4" baseType="variant">
      <vt:variant>
        <vt:lpstr>Design Template</vt:lpstr>
      </vt:variant>
      <vt:variant>
        <vt:i4>1</vt:i4>
      </vt:variant>
      <vt:variant>
        <vt:lpstr>Slide Titles</vt:lpstr>
      </vt:variant>
      <vt:variant>
        <vt:i4>5</vt:i4>
      </vt:variant>
    </vt:vector>
  </HeadingPairs>
  <TitlesOfParts>
    <vt:vector size="6" baseType="lpstr">
      <vt:lpstr>Office Theme</vt:lpstr>
      <vt:lpstr>Slide 1</vt:lpstr>
      <vt:lpstr>Slide 2</vt:lpstr>
      <vt:lpstr>Slide 3</vt:lpstr>
      <vt:lpstr>Slide 4</vt:lpstr>
      <vt:lpstr>Slide 5</vt:lpstr>
    </vt:vector>
  </TitlesOfParts>
  <Company>Tufts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Kamden Segawa</dc:creator>
  <cp:lastModifiedBy>Kamden Segawa</cp:lastModifiedBy>
  <cp:revision>1</cp:revision>
  <dcterms:created xsi:type="dcterms:W3CDTF">2013-03-14T18:07:58Z</dcterms:created>
  <dcterms:modified xsi:type="dcterms:W3CDTF">2013-03-14T19:28:55Z</dcterms:modified>
</cp:coreProperties>
</file>